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notesMasterIdLst>
    <p:notesMasterId r:id="rId17"/>
  </p:notesMasterIdLst>
  <p:sldIdLst>
    <p:sldId id="263" r:id="rId2"/>
    <p:sldId id="257" r:id="rId3"/>
    <p:sldId id="256" r:id="rId4"/>
    <p:sldId id="258" r:id="rId5"/>
    <p:sldId id="259" r:id="rId6"/>
    <p:sldId id="260" r:id="rId7"/>
    <p:sldId id="261" r:id="rId8"/>
    <p:sldId id="262"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434" autoAdjust="0"/>
  </p:normalViewPr>
  <p:slideViewPr>
    <p:cSldViewPr snapToGrid="0">
      <p:cViewPr varScale="1">
        <p:scale>
          <a:sx n="68" d="100"/>
          <a:sy n="68" d="100"/>
        </p:scale>
        <p:origin x="798"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520E2-00AA-4D5C-A2B4-42786D230C25}" type="datetimeFigureOut">
              <a:rPr lang="ru-RU" smtClean="0"/>
              <a:t>19.10.2022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EEDA3A-A48A-4310-A279-913BE86EA651}" type="slidenum">
              <a:rPr lang="ru-RU" smtClean="0"/>
              <a:t>‹#›</a:t>
            </a:fld>
            <a:endParaRPr lang="ru-RU"/>
          </a:p>
        </p:txBody>
      </p:sp>
    </p:spTree>
    <p:extLst>
      <p:ext uri="{BB962C8B-B14F-4D97-AF65-F5344CB8AC3E}">
        <p14:creationId xmlns:p14="http://schemas.microsoft.com/office/powerpoint/2010/main" val="11904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EEDA3A-A48A-4310-A279-913BE86EA651}" type="slidenum">
              <a:rPr lang="ru-RU" smtClean="0"/>
              <a:t>3</a:t>
            </a:fld>
            <a:endParaRPr lang="ru-RU"/>
          </a:p>
        </p:txBody>
      </p:sp>
    </p:spTree>
    <p:extLst>
      <p:ext uri="{BB962C8B-B14F-4D97-AF65-F5344CB8AC3E}">
        <p14:creationId xmlns:p14="http://schemas.microsoft.com/office/powerpoint/2010/main" val="3278075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324526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2718855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01216B-FDDD-45A2-B1B8-F5F1A47FBC3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7548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1341647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01216B-FDDD-45A2-B1B8-F5F1A47FBC3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33365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2750271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3450457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23325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143047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46BA8DE-CBE1-46FC-BBC5-FD657E3E1D53}" type="datetimeFigureOut">
              <a:rPr lang="ru-RU" smtClean="0"/>
              <a:t>19.10.2022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1463589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359585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46BA8DE-CBE1-46FC-BBC5-FD657E3E1D53}" type="datetimeFigureOut">
              <a:rPr lang="ru-RU" smtClean="0"/>
              <a:t>19.10.2022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313479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46BA8DE-CBE1-46FC-BBC5-FD657E3E1D53}" type="datetimeFigureOut">
              <a:rPr lang="ru-RU" smtClean="0"/>
              <a:t>19.10.2022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232835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6BA8DE-CBE1-46FC-BBC5-FD657E3E1D53}" type="datetimeFigureOut">
              <a:rPr lang="ru-RU" smtClean="0"/>
              <a:t>19.10.2022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2355258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740862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46BA8DE-CBE1-46FC-BBC5-FD657E3E1D53}" type="datetimeFigureOut">
              <a:rPr lang="ru-RU" smtClean="0"/>
              <a:t>19.10.2022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01216B-FDDD-45A2-B1B8-F5F1A47FBC39}" type="slidenum">
              <a:rPr lang="ru-RU" smtClean="0"/>
              <a:t>‹#›</a:t>
            </a:fld>
            <a:endParaRPr lang="ru-RU"/>
          </a:p>
        </p:txBody>
      </p:sp>
    </p:spTree>
    <p:extLst>
      <p:ext uri="{BB962C8B-B14F-4D97-AF65-F5344CB8AC3E}">
        <p14:creationId xmlns:p14="http://schemas.microsoft.com/office/powerpoint/2010/main" val="319250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46BA8DE-CBE1-46FC-BBC5-FD657E3E1D53}" type="datetimeFigureOut">
              <a:rPr lang="ru-RU" smtClean="0"/>
              <a:t>19.10.2022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B01216B-FDDD-45A2-B1B8-F5F1A47FBC39}" type="slidenum">
              <a:rPr lang="ru-RU" smtClean="0"/>
              <a:t>‹#›</a:t>
            </a:fld>
            <a:endParaRPr lang="ru-RU"/>
          </a:p>
        </p:txBody>
      </p:sp>
    </p:spTree>
    <p:extLst>
      <p:ext uri="{BB962C8B-B14F-4D97-AF65-F5344CB8AC3E}">
        <p14:creationId xmlns:p14="http://schemas.microsoft.com/office/powerpoint/2010/main" val="259777248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hips-journal.ru/reviews/5-prostyh-sposobov-zainteresovat-detej-domasnimi-delami" TargetMode="Externa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60812" y="246546"/>
            <a:ext cx="8106770" cy="1323439"/>
          </a:xfrm>
          <a:prstGeom prst="rect">
            <a:avLst/>
          </a:prstGeom>
        </p:spPr>
        <p:txBody>
          <a:bodyPr wrap="square">
            <a:spAutoFit/>
          </a:bodyPr>
          <a:lstStyle/>
          <a:p>
            <a:pPr algn="ctr"/>
            <a:r>
              <a:rPr lang="ru-RU" altLang="ru-RU" sz="2000" b="1" dirty="0">
                <a:solidFill>
                  <a:prstClr val="black"/>
                </a:solidFill>
                <a:latin typeface="Times New Roman" panose="02020603050405020304" pitchFamily="18" charset="0"/>
                <a:cs typeface="Times New Roman" panose="02020603050405020304" pitchFamily="18" charset="0"/>
              </a:rPr>
              <a:t>Государственное автономное учреждение Саратовской области «</a:t>
            </a:r>
            <a:r>
              <a:rPr lang="ru-RU" altLang="ru-RU" sz="2000" b="1" dirty="0" err="1">
                <a:solidFill>
                  <a:prstClr val="black"/>
                </a:solidFill>
                <a:latin typeface="Times New Roman" panose="02020603050405020304" pitchFamily="18" charset="0"/>
                <a:cs typeface="Times New Roman" panose="02020603050405020304" pitchFamily="18" charset="0"/>
              </a:rPr>
              <a:t>Марксовский</a:t>
            </a:r>
            <a:r>
              <a:rPr lang="ru-RU" altLang="ru-RU" sz="2000" b="1" dirty="0">
                <a:solidFill>
                  <a:prstClr val="black"/>
                </a:solidFill>
                <a:latin typeface="Times New Roman" panose="02020603050405020304" pitchFamily="18" charset="0"/>
                <a:cs typeface="Times New Roman" panose="02020603050405020304" pitchFamily="18" charset="0"/>
              </a:rPr>
              <a:t> реабилитационный центр для детей и подростков с ограниченными возможностями»</a:t>
            </a:r>
            <a:br>
              <a:rPr lang="ru-RU" altLang="ru-RU" sz="2000" b="1" dirty="0">
                <a:solidFill>
                  <a:prstClr val="black"/>
                </a:solidFill>
                <a:latin typeface="Calibri" panose="020F0502020204030204" pitchFamily="34" charset="0"/>
                <a:cs typeface="Times New Roman" panose="02020603050405020304" pitchFamily="18" charset="0"/>
              </a:rPr>
            </a:br>
            <a:endParaRPr lang="ru-RU" sz="2000" dirty="0"/>
          </a:p>
        </p:txBody>
      </p:sp>
      <p:sp>
        <p:nvSpPr>
          <p:cNvPr id="3" name="Прямоугольник 2"/>
          <p:cNvSpPr/>
          <p:nvPr/>
        </p:nvSpPr>
        <p:spPr>
          <a:xfrm>
            <a:off x="136479" y="1723874"/>
            <a:ext cx="11027390" cy="1200329"/>
          </a:xfrm>
          <a:prstGeom prst="rect">
            <a:avLst/>
          </a:prstGeom>
        </p:spPr>
        <p:txBody>
          <a:bodyPr wrap="square">
            <a:spAutoFit/>
          </a:bodyPr>
          <a:lstStyle/>
          <a:p>
            <a:pPr algn="ctr"/>
            <a:r>
              <a:rPr lang="ru-RU" sz="3600" b="1" dirty="0">
                <a:solidFill>
                  <a:srgbClr val="C00000"/>
                </a:solidFill>
                <a:latin typeface="Open Sans"/>
              </a:rPr>
              <a:t>«Формирование культурно-гигиенических навыков у детей»</a:t>
            </a:r>
            <a:endParaRPr lang="ru-RU" sz="3600" b="1" i="0" dirty="0">
              <a:solidFill>
                <a:srgbClr val="C00000"/>
              </a:solidFill>
              <a:effectLst/>
              <a:latin typeface="Open Sans"/>
            </a:endParaRPr>
          </a:p>
        </p:txBody>
      </p:sp>
      <p:sp>
        <p:nvSpPr>
          <p:cNvPr id="4" name="Прямоугольник 3"/>
          <p:cNvSpPr/>
          <p:nvPr/>
        </p:nvSpPr>
        <p:spPr>
          <a:xfrm>
            <a:off x="8311487" y="6184373"/>
            <a:ext cx="3111689" cy="646331"/>
          </a:xfrm>
          <a:prstGeom prst="rect">
            <a:avLst/>
          </a:prstGeom>
        </p:spPr>
        <p:txBody>
          <a:bodyPr wrap="square">
            <a:spAutoFit/>
          </a:bodyPr>
          <a:lstStyle/>
          <a:p>
            <a:r>
              <a:rPr lang="ru-RU" b="1" dirty="0">
                <a:solidFill>
                  <a:srgbClr val="181818"/>
                </a:solidFill>
                <a:latin typeface="Open Sans"/>
              </a:rPr>
              <a:t>Подготовила воспитатель Быкова Е.А</a:t>
            </a:r>
            <a:endParaRPr lang="ru-RU" b="1" i="0" dirty="0">
              <a:solidFill>
                <a:srgbClr val="181818"/>
              </a:solidFill>
              <a:effectLst/>
              <a:latin typeface="Open Sans"/>
            </a:endParaRPr>
          </a:p>
        </p:txBody>
      </p:sp>
      <p:sp>
        <p:nvSpPr>
          <p:cNvPr id="6" name="Прямоугольник 5"/>
          <p:cNvSpPr/>
          <p:nvPr/>
        </p:nvSpPr>
        <p:spPr>
          <a:xfrm>
            <a:off x="1625872" y="6461372"/>
            <a:ext cx="898964" cy="369332"/>
          </a:xfrm>
          <a:prstGeom prst="rect">
            <a:avLst/>
          </a:prstGeom>
        </p:spPr>
        <p:txBody>
          <a:bodyPr wrap="none">
            <a:spAutoFit/>
          </a:bodyPr>
          <a:lstStyle/>
          <a:p>
            <a:r>
              <a:rPr lang="ru-RU" b="1" dirty="0">
                <a:solidFill>
                  <a:srgbClr val="181818"/>
                </a:solidFill>
                <a:latin typeface="Open Sans"/>
              </a:rPr>
              <a:t>2022 г.</a:t>
            </a:r>
          </a:p>
        </p:txBody>
      </p:sp>
      <p:pic>
        <p:nvPicPr>
          <p:cNvPr id="2050" name="Picture 2" descr="Как воспитать культурно-гигиенические навыки воспитанника учреждения  дошкольного образования © Ясли-сад №56 г.Баранович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078" y="2924203"/>
            <a:ext cx="3248167" cy="37343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Как воспитать культурно-гигиенические навыки воспитанника учреждения  дошкольного образования © Ясли-сад №56 г.Барановичи">
            <a:extLst>
              <a:ext uri="{FF2B5EF4-FFF2-40B4-BE49-F238E27FC236}">
                <a16:creationId xmlns:a16="http://schemas.microsoft.com/office/drawing/2014/main" id="{21357653-75D9-43A5-8C2A-A517C143A2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0514" y="2924203"/>
            <a:ext cx="3248167" cy="3734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694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3134" y="0"/>
            <a:ext cx="8215952" cy="6678751"/>
          </a:xfrm>
          <a:prstGeom prst="rect">
            <a:avLst/>
          </a:prstGeom>
        </p:spPr>
        <p:txBody>
          <a:bodyPr wrap="square">
            <a:spAutoFit/>
          </a:bodyPr>
          <a:lstStyle/>
          <a:p>
            <a:pPr>
              <a:lnSpc>
                <a:spcPct val="107000"/>
              </a:lnSpc>
              <a:spcAft>
                <a:spcPts val="0"/>
              </a:spcAft>
            </a:pP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Следите за порядком и у себя в комнате тоже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Дети смотрят на родителей и копируют наше поведение. Если мы каждый день ворчим про «свинарник» ребенка, а у самих при этом вещи валяются комом на полках в шкафу, а кровать не застилалась ни разу в жизни, то странно требовать от ребенка идеального порядка.</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Доводы «ты должен, потому что я так сказал» тоже не работают, вспомните себя в детстве: делали ли вы что-то, чем пренебрегали родители? Так что поставьте на паузу сериал и разберите, наконец, завал на полке.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Не наказывайте работой</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Наказание в виде работы по дому отбивает всякое желание убираться, помощь по хозяйству будет ассоциироваться с чем-то негативным. Вам же нужно добиться, чтобы ребенок думал о помощи как о приятной семейной традиции или ритуале.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Не платите за работу по хозяйству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Домашние обязанности не должны ассоциироваться у ребенка с оплачиваемым трудом. В противном случае он не захочет убираться в собственной квартире «за просто так». Домашние дела должны стать частью быта, а не рабочим процессом, поэтому можете вознаграждать ребенка за хорошую уборку походом в кино, театр или на каток.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Как поддерживать порядок в детской комнат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672" y="436879"/>
            <a:ext cx="3052799" cy="305694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362597" y="3903260"/>
            <a:ext cx="3279206" cy="2502536"/>
          </a:xfrm>
          <a:prstGeom prst="rect">
            <a:avLst/>
          </a:prstGeom>
        </p:spPr>
      </p:pic>
    </p:spTree>
    <p:extLst>
      <p:ext uri="{BB962C8B-B14F-4D97-AF65-F5344CB8AC3E}">
        <p14:creationId xmlns:p14="http://schemas.microsoft.com/office/powerpoint/2010/main" val="405722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5218" y="37256"/>
            <a:ext cx="10699845" cy="1068212"/>
          </a:xfrm>
        </p:spPr>
        <p:txBody>
          <a:bodyPr>
            <a:normAutofit fontScale="90000"/>
          </a:bodyPr>
          <a:lstStyle/>
          <a:p>
            <a:pPr algn="ctr">
              <a:lnSpc>
                <a:spcPct val="107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Как научить ребенка заправлять постель каждое утро: </a:t>
            </a:r>
            <a:br>
              <a:rPr lang="ru-RU" b="1" dirty="0">
                <a:latin typeface="Times New Roman" panose="02020603050405020304" pitchFamily="18" charset="0"/>
                <a:ea typeface="Calibri" panose="020F0502020204030204" pitchFamily="34" charset="0"/>
                <a:cs typeface="Times New Roman" panose="02020603050405020304" pitchFamily="18" charset="0"/>
              </a:rPr>
            </a:br>
            <a:r>
              <a:rPr lang="ru-RU" b="1" dirty="0">
                <a:latin typeface="Times New Roman" panose="02020603050405020304" pitchFamily="18" charset="0"/>
                <a:ea typeface="Calibri" panose="020F0502020204030204" pitchFamily="34" charset="0"/>
                <a:cs typeface="Times New Roman" panose="02020603050405020304" pitchFamily="18" charset="0"/>
              </a:rPr>
              <a:t>5 советов для родителей</a:t>
            </a:r>
            <a:br>
              <a:rPr lang="ru-RU" sz="20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Прямоугольник 2"/>
          <p:cNvSpPr/>
          <p:nvPr/>
        </p:nvSpPr>
        <p:spPr>
          <a:xfrm>
            <a:off x="3607559" y="1173707"/>
            <a:ext cx="8584441" cy="5674502"/>
          </a:xfrm>
          <a:prstGeom prst="rect">
            <a:avLst/>
          </a:prstGeom>
        </p:spPr>
        <p:txBody>
          <a:bodyPr wrap="square">
            <a:spAutoFit/>
          </a:bodyPr>
          <a:lstStyle/>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Привлечь ребенка заниматься домашними делами может быть очень непросто, а сделать так, чтобы это происходило регулярно еще сложнее. Возможно, вам удастся, если вы превратите уборку в игру и соревнование. </a:t>
            </a:r>
            <a:r>
              <a:rPr lang="ru-RU" sz="2000" b="1" i="1" dirty="0">
                <a:solidFill>
                  <a:srgbClr val="171717"/>
                </a:solidFill>
                <a:latin typeface="Times New Roman" panose="02020603050405020304" pitchFamily="18" charset="0"/>
                <a:ea typeface="Calibri" panose="020F0502020204030204" pitchFamily="34" charset="0"/>
                <a:cs typeface="Times New Roman" panose="02020603050405020304" pitchFamily="18" charset="0"/>
              </a:rPr>
              <a:t>Вот несколько </a:t>
            </a:r>
            <a:r>
              <a:rPr lang="ru-RU" sz="2000" b="1" i="1" spc="75" dirty="0">
                <a:solidFill>
                  <a:srgbClr val="171717"/>
                </a:solidFill>
                <a:latin typeface="Times New Roman" panose="02020603050405020304" pitchFamily="18" charset="0"/>
                <a:ea typeface="Calibri" panose="020F0502020204030204" pitchFamily="34" charset="0"/>
                <a:cs typeface="Times New Roman" panose="02020603050405020304" pitchFamily="18" charset="0"/>
                <a:hlinkClick r:id="rId2"/>
              </a:rPr>
              <a:t>способов</a:t>
            </a:r>
            <a:r>
              <a:rPr lang="ru-RU" sz="2000" b="1" i="1" dirty="0">
                <a:solidFill>
                  <a:srgbClr val="171717"/>
                </a:solidFill>
                <a:latin typeface="Times New Roman" panose="02020603050405020304" pitchFamily="18" charset="0"/>
                <a:ea typeface="Calibri" panose="020F0502020204030204" pitchFamily="34" charset="0"/>
                <a:cs typeface="Times New Roman" panose="02020603050405020304" pitchFamily="18" charset="0"/>
              </a:rPr>
              <a:t> сделать это.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Даже если вы не хотите пока нагружать ребенка делами по дому, некоторые задания ему все же нужно научиться делать самому. В первую очередь следить за порядком в своей комнате. Раскладывать игрушки и заправлять постель, например. Второе дело многие дети особенно недолюбливают. Эти советы помогут им завести такую привычку.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Подберите прикольное покрывало и подушки</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Позвольте ребенку выбрать покрывало с изображением его любимых персонажей из мультфильмов и игр. Так у ребенка появится мотивация каждое утро раскладывать покрывало на кровати. И не кидать его как попало, а тщательно расправлять, чтобы картинка выглядела аккуратно.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Подберите и красивые декоративные подушки. Или выберите несколько мягких игрушек, которые ребенку можно хранить не в общем ящике, а на кровати. Но только днем, когда она застелена покрывалом.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286366" y="1394360"/>
            <a:ext cx="3029975" cy="2249592"/>
          </a:xfrm>
          <a:prstGeom prst="rect">
            <a:avLst/>
          </a:prstGeom>
        </p:spPr>
      </p:pic>
      <p:pic>
        <p:nvPicPr>
          <p:cNvPr id="6" name="Рисунок 5"/>
          <p:cNvPicPr>
            <a:picLocks noChangeAspect="1"/>
          </p:cNvPicPr>
          <p:nvPr/>
        </p:nvPicPr>
        <p:blipFill>
          <a:blip r:embed="rId4"/>
          <a:stretch>
            <a:fillRect/>
          </a:stretch>
        </p:blipFill>
        <p:spPr>
          <a:xfrm>
            <a:off x="222613" y="4010958"/>
            <a:ext cx="3239337" cy="2265529"/>
          </a:xfrm>
          <a:prstGeom prst="rect">
            <a:avLst/>
          </a:prstGeom>
        </p:spPr>
      </p:pic>
    </p:spTree>
    <p:extLst>
      <p:ext uri="{BB962C8B-B14F-4D97-AF65-F5344CB8AC3E}">
        <p14:creationId xmlns:p14="http://schemas.microsoft.com/office/powerpoint/2010/main" val="107199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81432" y="491319"/>
            <a:ext cx="7210567" cy="6020110"/>
          </a:xfrm>
          <a:prstGeom prst="rect">
            <a:avLst/>
          </a:prstGeom>
        </p:spPr>
        <p:txBody>
          <a:bodyPr wrap="square">
            <a:spAutoFit/>
          </a:bodyPr>
          <a:lstStyle/>
          <a:p>
            <a:pPr>
              <a:lnSpc>
                <a:spcPct val="107000"/>
              </a:lnSpc>
              <a:spcAft>
                <a:spcPts val="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Поставьте кровать правильно</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Убедитесь, что ребенок не отлынивает от этой утренней работы из-за того, что ему просто неудобно заправлять кровать. Когда один ее край упирается в стену, у ребенка не получается дотянуться до этого края и расправить покрывало. Ему приходится перелезать через кровать. Или не заправлять ее вообще. Лучше поставьте кровать посередине комнаты. Так ребенок сможет обходить ее и расправлять покрывало.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 делайте за него</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Ребенок не может заправлять постель аккуратно или не хочет этого делать, поэтому вы начинаете делать все вместо него. Желание помочь ребенку естественно, но это ведь не такая сложная задача. И если вы возьмете на себя ее, то ребенку будет труднее научиться самостоятельности.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Объясните ребенку, что именно он должен следить за порядком в своей комнате. Покажите ему, как заправлять кровать, напоминайте это делать, но не сдавайтесь и не берите работу на себя. </a:t>
            </a:r>
          </a:p>
        </p:txBody>
      </p:sp>
      <p:pic>
        <p:nvPicPr>
          <p:cNvPr id="4" name="Рисунок 3"/>
          <p:cNvPicPr>
            <a:picLocks noChangeAspect="1"/>
          </p:cNvPicPr>
          <p:nvPr/>
        </p:nvPicPr>
        <p:blipFill>
          <a:blip r:embed="rId2"/>
          <a:stretch>
            <a:fillRect/>
          </a:stretch>
        </p:blipFill>
        <p:spPr>
          <a:xfrm>
            <a:off x="1012281" y="3179927"/>
            <a:ext cx="3696198" cy="3107823"/>
          </a:xfrm>
          <a:prstGeom prst="rect">
            <a:avLst/>
          </a:prstGeom>
        </p:spPr>
      </p:pic>
      <p:pic>
        <p:nvPicPr>
          <p:cNvPr id="5" name="Рисунок 4"/>
          <p:cNvPicPr>
            <a:picLocks noChangeAspect="1"/>
          </p:cNvPicPr>
          <p:nvPr/>
        </p:nvPicPr>
        <p:blipFill>
          <a:blip r:embed="rId3"/>
          <a:stretch>
            <a:fillRect/>
          </a:stretch>
        </p:blipFill>
        <p:spPr>
          <a:xfrm>
            <a:off x="1518633" y="491319"/>
            <a:ext cx="3353617" cy="2223594"/>
          </a:xfrm>
          <a:prstGeom prst="rect">
            <a:avLst/>
          </a:prstGeom>
        </p:spPr>
      </p:pic>
    </p:spTree>
    <p:extLst>
      <p:ext uri="{BB962C8B-B14F-4D97-AF65-F5344CB8AC3E}">
        <p14:creationId xmlns:p14="http://schemas.microsoft.com/office/powerpoint/2010/main" val="4060911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02507" y="184609"/>
            <a:ext cx="8789158" cy="6349430"/>
          </a:xfrm>
          <a:prstGeom prst="rect">
            <a:avLst/>
          </a:prstGeom>
        </p:spPr>
        <p:txBody>
          <a:bodyPr wrap="square">
            <a:spAutoFit/>
          </a:bodyPr>
          <a:lstStyle/>
          <a:p>
            <a:pPr lvl="0">
              <a:lnSpc>
                <a:spcPct val="107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Будьте настойчивы</a:t>
            </a:r>
            <a:endParaRPr lang="ru-RU" sz="20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Ребенок может искать поводы, чтобы не застилать кровать по утрам. Например, после пробуждения решает поваляться в кровати подольше, поэтому на уборку времени перед уходом в детский сад или школу уже не остается. Скажите ребенку, что теперь ему придется просыпаться на пять минут раньше и все успевать. Неплохая мотивация, чтобы все же взять себя в руки!</a:t>
            </a:r>
            <a:endPar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Превратите это в игру</a:t>
            </a:r>
            <a:endParaRPr lang="ru-RU"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это простое дело тоже можно добавить игровые элементы. Если у ребенка есть игрушечная кроватка, в которой спит кукла или мягкая игрушка, приучите ребенка сначала заправлять ее. Со своей кроватью ему потом будет справляться проще.</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Превратите эту работу в головоломку. Скажите ребенку, что ему нужно не заправить постель, а решить непростую задачку: разложить одеяло и покрывало так, чтобы их углы соприкасались.</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ребенок готов заправлять постель сам, но все время забывает это делать, распечатайте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трекер</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привычки или ведите его на обычном календаре. Каждый раз, когда ребенок будет заправлять постель, он сможет приклеить на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трекер</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крутую наклейку.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63487" y="4110784"/>
            <a:ext cx="2839020" cy="2071652"/>
          </a:xfrm>
          <a:prstGeom prst="rect">
            <a:avLst/>
          </a:prstGeom>
        </p:spPr>
      </p:pic>
      <p:pic>
        <p:nvPicPr>
          <p:cNvPr id="4" name="Рисунок 3"/>
          <p:cNvPicPr>
            <a:picLocks noChangeAspect="1"/>
          </p:cNvPicPr>
          <p:nvPr/>
        </p:nvPicPr>
        <p:blipFill>
          <a:blip r:embed="rId3"/>
          <a:stretch>
            <a:fillRect/>
          </a:stretch>
        </p:blipFill>
        <p:spPr>
          <a:xfrm>
            <a:off x="150411" y="1296538"/>
            <a:ext cx="2784713" cy="2292824"/>
          </a:xfrm>
          <a:prstGeom prst="rect">
            <a:avLst/>
          </a:prstGeom>
        </p:spPr>
      </p:pic>
    </p:spTree>
    <p:extLst>
      <p:ext uri="{BB962C8B-B14F-4D97-AF65-F5344CB8AC3E}">
        <p14:creationId xmlns:p14="http://schemas.microsoft.com/office/powerpoint/2010/main" val="1276063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279176" y="0"/>
            <a:ext cx="8898340" cy="6610195"/>
          </a:xfrm>
          <a:prstGeom prst="rect">
            <a:avLst/>
          </a:prstGeom>
        </p:spPr>
      </p:pic>
    </p:spTree>
    <p:extLst>
      <p:ext uri="{BB962C8B-B14F-4D97-AF65-F5344CB8AC3E}">
        <p14:creationId xmlns:p14="http://schemas.microsoft.com/office/powerpoint/2010/main" val="3195250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33767" y="791570"/>
            <a:ext cx="7292454" cy="5462301"/>
          </a:xfrm>
          <a:prstGeom prst="rect">
            <a:avLst/>
          </a:prstGeom>
        </p:spPr>
      </p:pic>
    </p:spTree>
    <p:extLst>
      <p:ext uri="{BB962C8B-B14F-4D97-AF65-F5344CB8AC3E}">
        <p14:creationId xmlns:p14="http://schemas.microsoft.com/office/powerpoint/2010/main" val="2282487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55844" y="239688"/>
            <a:ext cx="10317707" cy="6364122"/>
          </a:xfrm>
          <a:prstGeom prst="rect">
            <a:avLst/>
          </a:prstGeom>
        </p:spPr>
      </p:pic>
    </p:spTree>
    <p:extLst>
      <p:ext uri="{BB962C8B-B14F-4D97-AF65-F5344CB8AC3E}">
        <p14:creationId xmlns:p14="http://schemas.microsoft.com/office/powerpoint/2010/main" val="698766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3080" y="68239"/>
            <a:ext cx="6441744" cy="7294305"/>
          </a:xfrm>
          <a:prstGeom prst="rect">
            <a:avLst/>
          </a:prstGeom>
        </p:spPr>
        <p:txBody>
          <a:bodyPr wrap="square">
            <a:spAutoFit/>
          </a:bodyPr>
          <a:lstStyle/>
          <a:p>
            <a:r>
              <a:rPr lang="ru-RU" b="1" i="1" dirty="0">
                <a:latin typeface="Arial" panose="020B0604020202020204" pitchFamily="34" charset="0"/>
                <a:cs typeface="Arial" panose="020B0604020202020204" pitchFamily="34" charset="0"/>
              </a:rPr>
              <a:t>Воспитание культурно – гигиенических навыков у детей </a:t>
            </a:r>
            <a:r>
              <a:rPr lang="ru-RU" dirty="0">
                <a:latin typeface="Arial" panose="020B0604020202020204" pitchFamily="34" charset="0"/>
                <a:cs typeface="Arial" panose="020B0604020202020204" pitchFamily="34" charset="0"/>
              </a:rPr>
              <a:t>– первооснова всей дальнейшей работы и основа для развития физически крепкого ребёнка. К тому же культурно – гигиенические навыки – являются первой и основной ступенью для трудового воспитания. Для детей это должно стать не просто привычкой и очевидной ежедневной потребностью, а частью их жизни. </a:t>
            </a:r>
          </a:p>
          <a:p>
            <a:r>
              <a:rPr lang="ru-RU" dirty="0">
                <a:latin typeface="Arial" panose="020B0604020202020204" pitchFamily="34" charset="0"/>
                <a:cs typeface="Arial" panose="020B0604020202020204" pitchFamily="34" charset="0"/>
              </a:rPr>
              <a:t>К концу семилетнего возраста ребёнок должен обладать следующими видами культурно-гигиенических навыков:</a:t>
            </a:r>
          </a:p>
          <a:p>
            <a:r>
              <a:rPr lang="ru-RU" b="1" i="1" dirty="0">
                <a:latin typeface="Arial" panose="020B0604020202020204" pitchFamily="34" charset="0"/>
                <a:cs typeface="Arial" panose="020B0604020202020204" pitchFamily="34" charset="0"/>
              </a:rPr>
              <a:t>1.навыки культурной еды </a:t>
            </a:r>
            <a:r>
              <a:rPr lang="ru-RU" dirty="0">
                <a:latin typeface="Arial" panose="020B0604020202020204" pitchFamily="34" charset="0"/>
                <a:cs typeface="Arial" panose="020B0604020202020204" pitchFamily="34" charset="0"/>
              </a:rPr>
              <a:t>(пользоваться столовыми приборами, спокойно вести себя за столом, пользоваться салфеткой, хорошо прожевывать пищу, есть бесшумно с закрытым ртом, не крошить, не разливать, не мешать товарищу за столом);</a:t>
            </a:r>
          </a:p>
          <a:p>
            <a:r>
              <a:rPr lang="ru-RU" b="1" i="1" dirty="0">
                <a:latin typeface="Arial" panose="020B0604020202020204" pitchFamily="34" charset="0"/>
                <a:cs typeface="Arial" panose="020B0604020202020204" pitchFamily="34" charset="0"/>
              </a:rPr>
              <a:t>2.навыки по соблюдению чистоты тела </a:t>
            </a:r>
            <a:r>
              <a:rPr lang="ru-RU" dirty="0">
                <a:latin typeface="Arial" panose="020B0604020202020204" pitchFamily="34" charset="0"/>
                <a:cs typeface="Arial" panose="020B0604020202020204" pitchFamily="34" charset="0"/>
              </a:rPr>
              <a:t>(умывание лица, рук, чистка зубов, умение содержать в чистоте нос и правильно пользоваться носовым платком, мытье ног, уход за волосами, ушами, полоскание рта.);</a:t>
            </a:r>
          </a:p>
          <a:p>
            <a:r>
              <a:rPr lang="ru-RU" b="1" i="1" dirty="0">
                <a:latin typeface="Arial" panose="020B0604020202020204" pitchFamily="34" charset="0"/>
                <a:cs typeface="Arial" panose="020B0604020202020204" pitchFamily="34" charset="0"/>
              </a:rPr>
              <a:t>3.навыки самообслуживания </a:t>
            </a:r>
            <a:r>
              <a:rPr lang="ru-RU" dirty="0">
                <a:latin typeface="Arial" panose="020B0604020202020204" pitchFamily="34" charset="0"/>
                <a:cs typeface="Arial" panose="020B0604020202020204" pitchFamily="34" charset="0"/>
              </a:rPr>
              <a:t>(одевание, раздевание в определённой последовательности);</a:t>
            </a:r>
          </a:p>
          <a:p>
            <a:r>
              <a:rPr lang="ru-RU" b="1" i="1" dirty="0">
                <a:latin typeface="Arial" panose="020B0604020202020204" pitchFamily="34" charset="0"/>
                <a:cs typeface="Arial" panose="020B0604020202020204" pitchFamily="34" charset="0"/>
              </a:rPr>
              <a:t>4.навыки поддержания порядка в окружающей обстановке</a:t>
            </a:r>
            <a:r>
              <a:rPr lang="ru-RU" dirty="0">
                <a:latin typeface="Arial" panose="020B0604020202020204" pitchFamily="34" charset="0"/>
                <a:cs typeface="Arial" panose="020B0604020202020204" pitchFamily="34" charset="0"/>
              </a:rPr>
              <a:t>, аккуратного и бережного обращения с вещами (убирать вещи за собой, убирать в своей комнате.)</a:t>
            </a:r>
          </a:p>
          <a:p>
            <a:endParaRPr lang="ru-RU"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7199321" y="341194"/>
            <a:ext cx="4851653" cy="5930683"/>
          </a:xfrm>
          <a:prstGeom prst="rect">
            <a:avLst/>
          </a:prstGeom>
        </p:spPr>
      </p:pic>
    </p:spTree>
    <p:extLst>
      <p:ext uri="{BB962C8B-B14F-4D97-AF65-F5344CB8AC3E}">
        <p14:creationId xmlns:p14="http://schemas.microsoft.com/office/powerpoint/2010/main" val="3979863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92924" y="-122829"/>
            <a:ext cx="8911687" cy="1132764"/>
          </a:xfrm>
        </p:spPr>
        <p:txBody>
          <a:bodyPr>
            <a:normAutofit fontScale="90000"/>
          </a:bodyPr>
          <a:lstStyle/>
          <a:p>
            <a:r>
              <a:rPr lang="ru-RU" b="1" dirty="0">
                <a:latin typeface="Times New Roman" panose="02020603050405020304" pitchFamily="18" charset="0"/>
                <a:ea typeface="Calibri" panose="020F0502020204030204" pitchFamily="34" charset="0"/>
              </a:rPr>
              <a:t>Приучаем помогать: как мотивировать детей помогать по дому?</a:t>
            </a:r>
            <a:r>
              <a:rPr lang="ru-RU" sz="2800" dirty="0">
                <a:solidFill>
                  <a:srgbClr val="333333"/>
                </a:solidFill>
                <a:latin typeface="Times New Roman" panose="02020603050405020304" pitchFamily="18" charset="0"/>
                <a:ea typeface="Times New Roman" panose="02020603050405020304" pitchFamily="18" charset="0"/>
              </a:rPr>
              <a:t> </a:t>
            </a:r>
            <a:endParaRPr lang="ru-RU" dirty="0"/>
          </a:p>
        </p:txBody>
      </p:sp>
      <p:pic>
        <p:nvPicPr>
          <p:cNvPr id="6" name="Рисунок 5"/>
          <p:cNvPicPr>
            <a:picLocks noChangeAspect="1"/>
          </p:cNvPicPr>
          <p:nvPr/>
        </p:nvPicPr>
        <p:blipFill>
          <a:blip r:embed="rId2"/>
          <a:stretch>
            <a:fillRect/>
          </a:stretch>
        </p:blipFill>
        <p:spPr>
          <a:xfrm>
            <a:off x="362838" y="914400"/>
            <a:ext cx="4899546" cy="3269846"/>
          </a:xfrm>
          <a:prstGeom prst="rect">
            <a:avLst/>
          </a:prstGeom>
        </p:spPr>
      </p:pic>
      <p:sp>
        <p:nvSpPr>
          <p:cNvPr id="7" name="Прямоугольник 6"/>
          <p:cNvSpPr/>
          <p:nvPr/>
        </p:nvSpPr>
        <p:spPr>
          <a:xfrm>
            <a:off x="5773003" y="773452"/>
            <a:ext cx="6237027" cy="3551742"/>
          </a:xfrm>
          <a:prstGeom prst="rect">
            <a:avLst/>
          </a:prstGeom>
        </p:spPr>
        <p:txBody>
          <a:bodyPr wrap="square">
            <a:spAutoFit/>
          </a:bodyPr>
          <a:lstStyle/>
          <a:p>
            <a:pPr>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Приучить маленького непоседу к порядку — настоящее искусство. Родителю необходимо хорошо изучить детскую психологию, чтобы мотивировать ребенка делать то, что он не хочет. Зачастую дети не могут долго удерживать внимание на одном занятии, смысл которого они к тому же не понимают. Им необходима смена деятельности и объекта увлечения.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ru-RU" sz="2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Некоторые родители считают, что дети не должны помогать в домашних делах. Якобы такой подход сделает их детство более полноценным. Но так ли это на самом деле?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p:cNvPicPr>
            <a:picLocks noChangeAspect="1"/>
          </p:cNvPicPr>
          <p:nvPr/>
        </p:nvPicPr>
        <p:blipFill>
          <a:blip r:embed="rId3"/>
          <a:stretch>
            <a:fillRect/>
          </a:stretch>
        </p:blipFill>
        <p:spPr>
          <a:xfrm>
            <a:off x="1715328" y="4184246"/>
            <a:ext cx="9940540" cy="2857999"/>
          </a:xfrm>
          <a:prstGeom prst="rect">
            <a:avLst/>
          </a:prstGeom>
        </p:spPr>
      </p:pic>
    </p:spTree>
    <p:extLst>
      <p:ext uri="{BB962C8B-B14F-4D97-AF65-F5344CB8AC3E}">
        <p14:creationId xmlns:p14="http://schemas.microsoft.com/office/powerpoint/2010/main" val="3373397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06321" y="0"/>
            <a:ext cx="8911687" cy="1280890"/>
          </a:xfrm>
        </p:spPr>
        <p:txBody>
          <a:bodyPr>
            <a:normAutofit fontScale="90000"/>
          </a:bodyPr>
          <a:lstStyle/>
          <a:p>
            <a:pPr algn="ctr"/>
            <a:r>
              <a:rPr lang="ru-RU" b="1" i="1" dirty="0">
                <a:latin typeface="Times New Roman" panose="02020603050405020304" pitchFamily="18" charset="0"/>
                <a:ea typeface="Calibri" panose="020F0502020204030204" pitchFamily="34" charset="0"/>
                <a:cs typeface="Times New Roman" panose="02020603050405020304" pitchFamily="18" charset="0"/>
              </a:rPr>
              <a:t>Как мотивировать ребенка помогать по дому?</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4" name="Прямоугольник 3"/>
          <p:cNvSpPr/>
          <p:nvPr/>
        </p:nvSpPr>
        <p:spPr>
          <a:xfrm>
            <a:off x="1323833" y="461214"/>
            <a:ext cx="5622877" cy="6469463"/>
          </a:xfrm>
          <a:prstGeom prst="rect">
            <a:avLst/>
          </a:prstGeom>
        </p:spPr>
        <p:txBody>
          <a:bodyPr wrap="square">
            <a:spAutoFit/>
          </a:bodyPr>
          <a:lstStyle/>
          <a:p>
            <a:pPr>
              <a:spcAft>
                <a:spcPts val="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Для начала стоит изучить основы детской психологии. Заставить свое чадо что-то сделать через силу (и при этом не нанеся ему психологическую травму) довольно сложно. Необходимо быть хитрее и найти способ сделать так, чтобы ребенок сам захотел убраться. Некоторые из таких методов мы собрали в этой презентации.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ru-RU" sz="2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Формировать привычку помогать следует как можно раньше. Сначала это могут быть небольшие поручения: принести какую-то вещь, самостоятельно выбрать наряд и одеться, убрать игрушки на место. По достижении более сознательного возраста ребенку можно давать задания сложнее. Ввести в расписание регулярные уборки, полив цветов, выгул собаки или помощь в приготовлении обеда. Таким образом ребенок не будет воспринимать работу по дому как каторгу, она станет для него привычкой или даже семейной традицией.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Министр просвещения рассказал, должны ли школьники мыть полы"/>
          <p:cNvPicPr/>
          <p:nvPr/>
        </p:nvPicPr>
        <p:blipFill>
          <a:blip r:embed="rId2">
            <a:extLst>
              <a:ext uri="{28A0092B-C50C-407E-A947-70E740481C1C}">
                <a14:useLocalDpi xmlns:a14="http://schemas.microsoft.com/office/drawing/2010/main" val="0"/>
              </a:ext>
            </a:extLst>
          </a:blip>
          <a:srcRect/>
          <a:stretch>
            <a:fillRect/>
          </a:stretch>
        </p:blipFill>
        <p:spPr bwMode="auto">
          <a:xfrm>
            <a:off x="6851176" y="1392072"/>
            <a:ext cx="5122460" cy="4607749"/>
          </a:xfrm>
          <a:prstGeom prst="rect">
            <a:avLst/>
          </a:prstGeom>
          <a:noFill/>
          <a:ln>
            <a:noFill/>
          </a:ln>
        </p:spPr>
      </p:pic>
    </p:spTree>
    <p:extLst>
      <p:ext uri="{BB962C8B-B14F-4D97-AF65-F5344CB8AC3E}">
        <p14:creationId xmlns:p14="http://schemas.microsoft.com/office/powerpoint/2010/main" val="2711019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069" y="1"/>
            <a:ext cx="11627892" cy="545910"/>
          </a:xfrm>
        </p:spPr>
        <p:txBody>
          <a:bodyPr>
            <a:normAutofit fontScale="90000"/>
          </a:bodyPr>
          <a:lstStyle/>
          <a:p>
            <a:pPr algn="ctr" fontAlgn="base">
              <a:lnSpc>
                <a:spcPct val="106000"/>
              </a:lnSpc>
              <a:spcAft>
                <a:spcPts val="800"/>
              </a:spcAft>
            </a:pPr>
            <a:r>
              <a:rPr lang="ru-RU" sz="2400" b="1" kern="1800" dirty="0">
                <a:solidFill>
                  <a:srgbClr val="000000"/>
                </a:solidFill>
                <a:latin typeface="Proxima"/>
                <a:ea typeface="Times New Roman" panose="02020603050405020304" pitchFamily="18" charset="0"/>
                <a:cs typeface="Helvetica" panose="020B0604020202020204" pitchFamily="34" charset="0"/>
              </a:rPr>
              <a:t>Заправлять постель и убирать игрушки: какие домашние дела может делать ребенок от 3 до 6 лет.</a:t>
            </a:r>
            <a:br>
              <a:rPr lang="ru-RU" sz="2400" dirty="0">
                <a:latin typeface="Calibri" panose="020F0502020204030204" pitchFamily="34" charset="0"/>
                <a:ea typeface="Calibri" panose="020F0502020204030204" pitchFamily="34" charset="0"/>
                <a:cs typeface="Times New Roman" panose="02020603050405020304" pitchFamily="18" charset="0"/>
              </a:rPr>
            </a:br>
            <a:endParaRPr lang="ru-RU" sz="2400" dirty="0"/>
          </a:p>
        </p:txBody>
      </p:sp>
      <p:pic>
        <p:nvPicPr>
          <p:cNvPr id="3" name="Рисунок 2" descr="https://image.mel.fm/i/i/iIJXyfEwYd/590.png"/>
          <p:cNvPicPr/>
          <p:nvPr/>
        </p:nvPicPr>
        <p:blipFill rotWithShape="1">
          <a:blip r:embed="rId2">
            <a:extLst>
              <a:ext uri="{28A0092B-C50C-407E-A947-70E740481C1C}">
                <a14:useLocalDpi xmlns:a14="http://schemas.microsoft.com/office/drawing/2010/main" val="0"/>
              </a:ext>
            </a:extLst>
          </a:blip>
          <a:srcRect l="13484" r="13763" b="6514"/>
          <a:stretch/>
        </p:blipFill>
        <p:spPr bwMode="auto">
          <a:xfrm>
            <a:off x="191069" y="1342097"/>
            <a:ext cx="3534771" cy="5186149"/>
          </a:xfrm>
          <a:prstGeom prst="rect">
            <a:avLst/>
          </a:prstGeom>
          <a:noFill/>
          <a:ln>
            <a:noFill/>
          </a:ln>
        </p:spPr>
      </p:pic>
      <p:sp>
        <p:nvSpPr>
          <p:cNvPr id="5" name="Прямоугольник 4"/>
          <p:cNvSpPr/>
          <p:nvPr/>
        </p:nvSpPr>
        <p:spPr>
          <a:xfrm>
            <a:off x="3835021" y="697042"/>
            <a:ext cx="7983940" cy="6476260"/>
          </a:xfrm>
          <a:prstGeom prst="rect">
            <a:avLst/>
          </a:prstGeom>
        </p:spPr>
        <p:txBody>
          <a:bodyPr wrap="square">
            <a:spAutoFit/>
          </a:bodyPr>
          <a:lstStyle/>
          <a:p>
            <a:pPr>
              <a:spcAft>
                <a:spcPts val="0"/>
              </a:spcAft>
            </a:pPr>
            <a:r>
              <a:rPr lang="ru-RU" sz="2000" i="1" spc="10" dirty="0">
                <a:effectLst/>
                <a:latin typeface="Times New Roman" panose="02020603050405020304" pitchFamily="18" charset="0"/>
                <a:ea typeface="Calibri" panose="020F0502020204030204" pitchFamily="34" charset="0"/>
                <a:cs typeface="Times New Roman" panose="02020603050405020304" pitchFamily="18" charset="0"/>
              </a:rPr>
              <a:t>Когда начинать?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Вы замечали, что маленькие дети буквально с года проявляют самостоятельность? Ребёнку хочется самому донести грязную тарелку до раковины, положить на стол ложки и вилки, взять половую тряпку и попытаться вымыть пол, но мамы спешат подавить это проявление хозяйственности. Не всегда они это делают по причине жалости к ребёнку, зачастую они понимают, что ребёнок может сделать только хуже и испачкать квартиру. То есть, отбирая у ребёнка половую тряпку или грязную тарелку, они стремятся избавить себя от хлопот. Это в корне неверно.</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Лучше позволять ребёнку проявлять самостоятельность и поощрять его добрым словом, объятиями, поцелуями. Помогайте, если видите, что ему тяжело. Например, маленький ребёнок стремится вымыть пол. Дайте ему небольшую половую тряпку, чтобы ему было не тяжело, и пусть ребёнок моет пол. Родители должны понимать, что ребёнок перенимает их модель поведения, поэтому до трёх лет ребёнок проявляет инициативу, стремится всё сделать как мама или папа. Если на данном этапе родители не будут позволять это делать, то после трёх лет приучить ребёнка хотя бы убирать за собой игрушки будет весьма проблематично.</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ru-RU" sz="1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053406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7164" y="0"/>
            <a:ext cx="9457447" cy="1905000"/>
          </a:xfrm>
        </p:spPr>
        <p:txBody>
          <a:bodyPr>
            <a:normAutofit/>
          </a:bodyPr>
          <a:lstStyle/>
          <a:p>
            <a:pPr algn="ctr">
              <a:spcAft>
                <a:spcPts val="0"/>
              </a:spcAft>
            </a:pPr>
            <a:r>
              <a:rPr lang="ru-RU" sz="2800" b="1" i="1" spc="25" dirty="0">
                <a:latin typeface="Times New Roman" panose="02020603050405020304" pitchFamily="18" charset="0"/>
                <a:ea typeface="Calibri" panose="020F0502020204030204" pitchFamily="34" charset="0"/>
                <a:cs typeface="Times New Roman" panose="02020603050405020304" pitchFamily="18" charset="0"/>
              </a:rPr>
              <a:t>Давайте рассмотрим, к каким домашним обязанностям можно привлекать детей от трёх до шести лет:</a:t>
            </a:r>
            <a:br>
              <a:rPr lang="ru-RU" sz="2800" dirty="0">
                <a:latin typeface="Calibri" panose="020F0502020204030204" pitchFamily="34" charset="0"/>
                <a:ea typeface="Calibri" panose="020F0502020204030204" pitchFamily="34" charset="0"/>
                <a:cs typeface="Times New Roman" panose="02020603050405020304" pitchFamily="18" charset="0"/>
              </a:rPr>
            </a:br>
            <a:endParaRPr lang="ru-RU" sz="2800" dirty="0"/>
          </a:p>
        </p:txBody>
      </p:sp>
      <p:sp>
        <p:nvSpPr>
          <p:cNvPr id="5" name="Прямоугольник 4"/>
          <p:cNvSpPr/>
          <p:nvPr/>
        </p:nvSpPr>
        <p:spPr>
          <a:xfrm>
            <a:off x="245660" y="668741"/>
            <a:ext cx="12528644" cy="6693848"/>
          </a:xfrm>
          <a:prstGeom prst="rect">
            <a:avLst/>
          </a:prstGeom>
        </p:spPr>
        <p:txBody>
          <a:bodyPr wrap="square">
            <a:spAutoFit/>
          </a:bodyPr>
          <a:lstStyle/>
          <a:p>
            <a:pPr>
              <a:spcAft>
                <a:spcPts val="0"/>
              </a:spcAft>
            </a:pPr>
            <a:r>
              <a:rPr lang="ru-RU" sz="2000" b="1" i="1" spc="10" dirty="0">
                <a:effectLst/>
                <a:latin typeface="Times New Roman" panose="02020603050405020304" pitchFamily="18" charset="0"/>
                <a:ea typeface="Calibri" panose="020F0502020204030204" pitchFamily="34" charset="0"/>
                <a:cs typeface="Times New Roman" panose="02020603050405020304" pitchFamily="18" charset="0"/>
              </a:rPr>
              <a:t>1. Сервировать стол</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Многие дети интересуются кухней. Наблюдая за родителями, они хотят повторять то, что делают взрослые. Даже если ребёнок не проявляет особой инициативы, родители должны приучить его к раскладке вилок, ложек, тарелок на стол.</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b="1" i="1" spc="10" dirty="0">
                <a:effectLst/>
                <a:latin typeface="Times New Roman" panose="02020603050405020304" pitchFamily="18" charset="0"/>
                <a:ea typeface="Calibri" panose="020F0502020204030204" pitchFamily="34" charset="0"/>
                <a:cs typeface="Times New Roman" panose="02020603050405020304" pitchFamily="18" charset="0"/>
              </a:rPr>
              <a:t>2. Убирать игрушки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Чем раньше родители приучат ребёнка убирать за собой игрушки, тем больше он будет ценить чужой труд. Также уборка игрушек приведёт ребёнка к личной ответственности за сделанное. Нет, вы не лишаете его детства таким образом, вы учите его жизни.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b="1" i="1" spc="10" dirty="0">
                <a:effectLst/>
                <a:latin typeface="Times New Roman" panose="02020603050405020304" pitchFamily="18" charset="0"/>
                <a:ea typeface="Calibri" panose="020F0502020204030204" pitchFamily="34" charset="0"/>
                <a:cs typeface="Times New Roman" panose="02020603050405020304" pitchFamily="18" charset="0"/>
              </a:rPr>
              <a:t>3. Заправлять постель</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Тут, пожалуй, ясно и без дополнительных объяснений. Родители не должны забывать, что, приучая ребёнка к чему-либо, они тоже должны это беспрекословно выполнять. То есть, если вы заставляете ребёнка заправлять постель после сна, а сами свою постель не убираете, он будет следовать вашему примеру, а не указаниям.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b="1" i="1" spc="10" dirty="0">
                <a:effectLst/>
                <a:latin typeface="Times New Roman" panose="02020603050405020304" pitchFamily="18" charset="0"/>
                <a:ea typeface="Calibri" panose="020F0502020204030204" pitchFamily="34" charset="0"/>
                <a:cs typeface="Times New Roman" panose="02020603050405020304" pitchFamily="18" charset="0"/>
              </a:rPr>
              <a:t>4. Убирать вещи в шкаф</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Родители должны понимать, что сразу ребёнок не научится аккуратно складывать вещи. При этом ребёнок должен знать, что вещи не должны быть разбросаны по всей квартире и что у каждой вещи есть своё место в шкафу.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b="1" i="1" spc="10" dirty="0">
                <a:effectLst/>
                <a:latin typeface="Times New Roman" panose="02020603050405020304" pitchFamily="18" charset="0"/>
                <a:ea typeface="Calibri" panose="020F0502020204030204" pitchFamily="34" charset="0"/>
                <a:cs typeface="Times New Roman" panose="02020603050405020304" pitchFamily="18" charset="0"/>
              </a:rPr>
              <a:t>5. Учиться делать себе бутерброды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spc="25" dirty="0">
                <a:effectLst/>
                <a:latin typeface="Times New Roman" panose="02020603050405020304" pitchFamily="18" charset="0"/>
                <a:ea typeface="Calibri" panose="020F0502020204030204" pitchFamily="34" charset="0"/>
                <a:cs typeface="Times New Roman" panose="02020603050405020304" pitchFamily="18" charset="0"/>
              </a:rPr>
              <a:t>Казалось бы, мелочь, но нет. Если ребёнок голоден, он должен уметь себя накормить, а не ждать, пока ему принесут. Научите ребёнка делать бутерброды, пусть он при вас сделает несколько, чтобы вы видели, что он может аккуратно обращаться с ножом.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9270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4183" y="0"/>
            <a:ext cx="8911687" cy="1280890"/>
          </a:xfrm>
        </p:spPr>
        <p:txBody>
          <a:bodyPr>
            <a:normAutofit fontScale="90000"/>
          </a:bodyPr>
          <a:lstStyle/>
          <a:p>
            <a:pPr algn="ctr">
              <a:lnSpc>
                <a:spcPct val="106000"/>
              </a:lnSpc>
              <a:spcBef>
                <a:spcPts val="200"/>
              </a:spcBef>
              <a:spcAft>
                <a:spcPts val="0"/>
              </a:spcAft>
            </a:pPr>
            <a:r>
              <a:rPr lang="ru-RU" b="1" dirty="0">
                <a:solidFill>
                  <a:srgbClr val="171717"/>
                </a:solidFill>
                <a:latin typeface="Times New Roman" panose="02020603050405020304" pitchFamily="18" charset="0"/>
                <a:ea typeface="Times New Roman" panose="02020603050405020304" pitchFamily="18" charset="0"/>
                <a:cs typeface="Times New Roman" panose="02020603050405020304" pitchFamily="18" charset="0"/>
              </a:rPr>
              <a:t>Несколько способов попросить ребенка убраться в комнате без скандала.</a:t>
            </a:r>
            <a:br>
              <a:rPr lang="ru-RU" sz="2000"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Прямоугольник 2"/>
          <p:cNvSpPr/>
          <p:nvPr/>
        </p:nvSpPr>
        <p:spPr>
          <a:xfrm>
            <a:off x="284026" y="1094934"/>
            <a:ext cx="6096000" cy="2051972"/>
          </a:xfrm>
          <a:prstGeom prst="rect">
            <a:avLst/>
          </a:prstGeom>
        </p:spPr>
        <p:txBody>
          <a:bodyPr>
            <a:spAutoFit/>
          </a:bodyPr>
          <a:lstStyle/>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Отгадайте, в ответ на какую просьбу ребенок чаще всего повторит: «Мам, да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щас</a:t>
            </a:r>
            <a:r>
              <a:rPr lang="ru-RU" sz="2000" dirty="0">
                <a:latin typeface="Times New Roman" panose="02020603050405020304" pitchFamily="18" charset="0"/>
                <a:ea typeface="Calibri" panose="020F0502020204030204" pitchFamily="34" charset="0"/>
                <a:cs typeface="Times New Roman" panose="02020603050405020304" pitchFamily="18" charset="0"/>
              </a:rPr>
              <a:t>» раз двести подряд? Конечно, это уборка. Наверное, уже давно пора издать книгу про искусство переговоров об уборке в детской комнате. А пока этого не случилось, у нас есть семь советов, как решить все мирным путем.</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7229261" y="3935952"/>
            <a:ext cx="4112030" cy="2910130"/>
          </a:xfrm>
          <a:prstGeom prst="rect">
            <a:avLst/>
          </a:prstGeom>
          <a:noFill/>
        </p:spPr>
      </p:pic>
      <p:sp>
        <p:nvSpPr>
          <p:cNvPr id="5" name="Прямоугольник 4"/>
          <p:cNvSpPr/>
          <p:nvPr/>
        </p:nvSpPr>
        <p:spPr>
          <a:xfrm>
            <a:off x="318448" y="3131219"/>
            <a:ext cx="6232477" cy="3714863"/>
          </a:xfrm>
          <a:prstGeom prst="rect">
            <a:avLst/>
          </a:prstGeom>
        </p:spPr>
        <p:txBody>
          <a:bodyPr wrap="square">
            <a:spAutoFit/>
          </a:bodyPr>
          <a:lstStyle/>
          <a:p>
            <a:pPr>
              <a:lnSpc>
                <a:spcPct val="107000"/>
              </a:lnSpc>
              <a:spcAft>
                <a:spcPts val="0"/>
              </a:spcAft>
            </a:pPr>
            <a:r>
              <a:rPr lang="ru-RU" sz="2000" b="1" i="1" dirty="0">
                <a:latin typeface="Times New Roman" panose="02020603050405020304" pitchFamily="18" charset="0"/>
                <a:ea typeface="Calibri" panose="020F0502020204030204" pitchFamily="34" charset="0"/>
                <a:cs typeface="Times New Roman" panose="02020603050405020304" pitchFamily="18" charset="0"/>
              </a:rPr>
              <a:t>Просите сделать что-то одно</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i="1" dirty="0">
                <a:latin typeface="Times New Roman" panose="02020603050405020304" pitchFamily="18" charset="0"/>
                <a:ea typeface="Calibri" panose="020F0502020204030204" pitchFamily="34" charset="0"/>
                <a:cs typeface="Times New Roman" panose="02020603050405020304" pitchFamily="18" charset="0"/>
              </a:rPr>
              <a:t>Плохая стратегия</a:t>
            </a:r>
            <a:r>
              <a:rPr lang="ru-RU" sz="2000" dirty="0">
                <a:latin typeface="Times New Roman" panose="02020603050405020304" pitchFamily="18" charset="0"/>
                <a:ea typeface="Calibri" panose="020F0502020204030204" pitchFamily="34" charset="0"/>
                <a:cs typeface="Times New Roman" panose="02020603050405020304" pitchFamily="18" charset="0"/>
              </a:rPr>
              <a:t>: «Уберись на письменном столе, подними с пола мусор, разложи игрушки по контейнерам».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i="1" dirty="0">
                <a:latin typeface="Times New Roman" panose="02020603050405020304" pitchFamily="18" charset="0"/>
                <a:ea typeface="Calibri" panose="020F0502020204030204" pitchFamily="34" charset="0"/>
                <a:cs typeface="Times New Roman" panose="02020603050405020304" pitchFamily="18" charset="0"/>
              </a:rPr>
              <a:t>Хорошая:</a:t>
            </a:r>
            <a:r>
              <a:rPr lang="ru-RU" sz="2000" dirty="0">
                <a:latin typeface="Times New Roman" panose="02020603050405020304" pitchFamily="18" charset="0"/>
                <a:ea typeface="Calibri" panose="020F0502020204030204" pitchFamily="34" charset="0"/>
                <a:cs typeface="Times New Roman" panose="02020603050405020304" pitchFamily="18" charset="0"/>
              </a:rPr>
              <a:t> «Подбери, пожалуйста, с пола грязную одежду и отнеси ее в стирку».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Парадокс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родительства</a:t>
            </a:r>
            <a:r>
              <a:rPr lang="ru-RU" sz="2000" dirty="0">
                <a:latin typeface="Times New Roman" panose="02020603050405020304" pitchFamily="18" charset="0"/>
                <a:ea typeface="Calibri" panose="020F0502020204030204" pitchFamily="34" charset="0"/>
                <a:cs typeface="Times New Roman" panose="02020603050405020304" pitchFamily="18" charset="0"/>
              </a:rPr>
              <a:t> в том, что ребенок может мгновенно навести бардак, а вот так же быстро все вернуть по местам — нет. К тому же несколько поручений сразу он может расценить как давление или упрек, поэтому к чистоте лучше двигаться поэтапно.</a:t>
            </a:r>
            <a:endParaRPr lang="ru-RU"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7474922" y="1094934"/>
            <a:ext cx="3866369" cy="2572892"/>
          </a:xfrm>
          <a:prstGeom prst="rect">
            <a:avLst/>
          </a:prstGeom>
        </p:spPr>
      </p:pic>
    </p:spTree>
    <p:extLst>
      <p:ext uri="{BB962C8B-B14F-4D97-AF65-F5344CB8AC3E}">
        <p14:creationId xmlns:p14="http://schemas.microsoft.com/office/powerpoint/2010/main" val="1994359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87857" y="179249"/>
            <a:ext cx="10235822" cy="6678751"/>
          </a:xfrm>
          <a:prstGeom prst="rect">
            <a:avLst/>
          </a:prstGeom>
        </p:spPr>
        <p:txBody>
          <a:bodyPr wrap="square">
            <a:spAutoFit/>
          </a:bodyPr>
          <a:lstStyle/>
          <a:p>
            <a:pPr>
              <a:lnSpc>
                <a:spcPct val="107000"/>
              </a:lnSpc>
              <a:spcAft>
                <a:spcPts val="0"/>
              </a:spcAft>
            </a:pP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 нужно нравоучений</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Рассказ о том, как вы в семь лет перебирали ворсинки на ковре в поисках шерсти кота, вряд ли способны мотивировать детей сегодня.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Попробуйте сдержать себя и не произносить очередное: «А вот я в твоем возрасте», «Как можно жить в таком свинарнике» и прочие обесценивающие фразы. Это портит отношения и уж точно не вызывает желания убраться.</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 повышайте голос</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 на полу опять валяется одежда и детали от конструктора, на которые так больно наступать, вперемешку с обертками от шоколада. И вам очень хочется заорать: «Сколько можно говорить!».</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Подышите, успокойтесь и в сто пятнадцатый раз (но вежливо) призовите ребенка к порядку. Поймите, ребенок любое повышение голоса воспринимает как несправедливость — и желание сделать все наоборот будет только расти.</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 требуйте убираться сию секунду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Допустим, вы навели идеальный порядок во всем доме и только детская комната, как мусорный остров в Тихом океане, нарушает эту идиллию. </a:t>
            </a:r>
          </a:p>
          <a:p>
            <a:pPr>
              <a:lnSpc>
                <a:spcPct val="107000"/>
              </a:lnSpc>
              <a:spcAft>
                <a:spcPts val="0"/>
              </a:spcAf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Проблема в том, что у ребенка могут быть свои дела (даже если он хочет досмотреть очередной ролик на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YouTube</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Скажите так: «Убери, пожалуйста, свои вещи с пола, когда закончишь смотреть». Уважение к интересам ребенка — основа доверительных отношений.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27263" y="3988416"/>
            <a:ext cx="1460594" cy="2231017"/>
          </a:xfrm>
          <a:prstGeom prst="rect">
            <a:avLst/>
          </a:prstGeom>
        </p:spPr>
      </p:pic>
    </p:spTree>
    <p:extLst>
      <p:ext uri="{BB962C8B-B14F-4D97-AF65-F5344CB8AC3E}">
        <p14:creationId xmlns:p14="http://schemas.microsoft.com/office/powerpoint/2010/main" val="278190240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140</TotalTime>
  <Words>2060</Words>
  <Application>Microsoft Office PowerPoint</Application>
  <PresentationFormat>Широкоэкранный</PresentationFormat>
  <Paragraphs>72</Paragraphs>
  <Slides>15</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15</vt:i4>
      </vt:variant>
    </vt:vector>
  </HeadingPairs>
  <TitlesOfParts>
    <vt:vector size="23" baseType="lpstr">
      <vt:lpstr>Arial</vt:lpstr>
      <vt:lpstr>Calibri</vt:lpstr>
      <vt:lpstr>Century Gothic</vt:lpstr>
      <vt:lpstr>Open Sans</vt:lpstr>
      <vt:lpstr>Proxima</vt:lpstr>
      <vt:lpstr>Times New Roman</vt:lpstr>
      <vt:lpstr>Wingdings 3</vt:lpstr>
      <vt:lpstr>Легкий дым</vt:lpstr>
      <vt:lpstr>Презентация PowerPoint</vt:lpstr>
      <vt:lpstr>Презентация PowerPoint</vt:lpstr>
      <vt:lpstr>Презентация PowerPoint</vt:lpstr>
      <vt:lpstr>Приучаем помогать: как мотивировать детей помогать по дому? </vt:lpstr>
      <vt:lpstr>Как мотивировать ребенка помогать по дому? </vt:lpstr>
      <vt:lpstr>Заправлять постель и убирать игрушки: какие домашние дела может делать ребенок от 3 до 6 лет. </vt:lpstr>
      <vt:lpstr>Давайте рассмотрим, к каким домашним обязанностям можно привлекать детей от трёх до шести лет: </vt:lpstr>
      <vt:lpstr>Несколько способов попросить ребенка убраться в комнате без скандала. </vt:lpstr>
      <vt:lpstr>Презентация PowerPoint</vt:lpstr>
      <vt:lpstr>Презентация PowerPoint</vt:lpstr>
      <vt:lpstr>Как научить ребенка заправлять постель каждое утро:  5 советов для родителей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Ангелина</dc:creator>
  <cp:lastModifiedBy>~</cp:lastModifiedBy>
  <cp:revision>17</cp:revision>
  <dcterms:created xsi:type="dcterms:W3CDTF">2022-05-18T12:05:25Z</dcterms:created>
  <dcterms:modified xsi:type="dcterms:W3CDTF">2022-10-19T13:52:49Z</dcterms:modified>
</cp:coreProperties>
</file>